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20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hb:Dropbox:MetroDistrict:Budgets:CHN%20Budget%202014-pie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hb:Dropbox:MetroDistrict:Budgets:problem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11</a:t>
            </a:r>
            <a:r>
              <a:rPr lang="en-US" baseline="0"/>
              <a:t> Year simplified</a:t>
            </a:r>
            <a:endParaRPr lang="en-US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'ACTUAL COLUMN ALL YRS'!$O$15:$O$22</c:f>
              <c:strCache>
                <c:ptCount val="8"/>
                <c:pt idx="0">
                  <c:v>Accounting</c:v>
                </c:pt>
                <c:pt idx="1">
                  <c:v>Tax++</c:v>
                </c:pt>
                <c:pt idx="2">
                  <c:v>Directors</c:v>
                </c:pt>
                <c:pt idx="3">
                  <c:v>Legal</c:v>
                </c:pt>
                <c:pt idx="4">
                  <c:v>PM</c:v>
                </c:pt>
                <c:pt idx="5">
                  <c:v>repairs++</c:v>
                </c:pt>
                <c:pt idx="6">
                  <c:v>sewer++</c:v>
                </c:pt>
                <c:pt idx="7">
                  <c:v>utilties</c:v>
                </c:pt>
              </c:strCache>
            </c:strRef>
          </c:cat>
          <c:val>
            <c:numRef>
              <c:f>'ACTUAL COLUMN ALL YRS'!$P$15:$P$22</c:f>
              <c:numCache>
                <c:formatCode>_("$"* #,##0_);_("$"* \(#,##0\);_("$"* "-"??_);_(@_)</c:formatCode>
                <c:ptCount val="8"/>
                <c:pt idx="0">
                  <c:v>54904.0</c:v>
                </c:pt>
                <c:pt idx="1">
                  <c:v>34039.0</c:v>
                </c:pt>
                <c:pt idx="2">
                  <c:v>18102.0</c:v>
                </c:pt>
                <c:pt idx="3">
                  <c:v>18979.0</c:v>
                </c:pt>
                <c:pt idx="4">
                  <c:v>83638.0</c:v>
                </c:pt>
                <c:pt idx="5">
                  <c:v>119552.0</c:v>
                </c:pt>
                <c:pt idx="6">
                  <c:v>231397.0</c:v>
                </c:pt>
                <c:pt idx="7">
                  <c:v>25319.0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income</c:v>
                </c:pt>
              </c:strCache>
            </c:strRef>
          </c:tx>
          <c:cat>
            <c:numRef>
              <c:f>Sheet1!$B$1:$F$1</c:f>
              <c:numCache>
                <c:formatCode>General</c:formatCode>
                <c:ptCount val="5"/>
                <c:pt idx="0">
                  <c:v>2009.0</c:v>
                </c:pt>
                <c:pt idx="1">
                  <c:v>2010.0</c:v>
                </c:pt>
                <c:pt idx="2">
                  <c:v>2011.0</c:v>
                </c:pt>
                <c:pt idx="3">
                  <c:v>2012.0</c:v>
                </c:pt>
                <c:pt idx="4">
                  <c:v>2013.0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54844.0</c:v>
                </c:pt>
                <c:pt idx="1">
                  <c:v>55102.0</c:v>
                </c:pt>
                <c:pt idx="2">
                  <c:v>52750.0</c:v>
                </c:pt>
                <c:pt idx="3">
                  <c:v>43451.0</c:v>
                </c:pt>
                <c:pt idx="4">
                  <c:v>43533.0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expense</c:v>
                </c:pt>
              </c:strCache>
            </c:strRef>
          </c:tx>
          <c:cat>
            <c:numRef>
              <c:f>Sheet1!$B$1:$F$1</c:f>
              <c:numCache>
                <c:formatCode>General</c:formatCode>
                <c:ptCount val="5"/>
                <c:pt idx="0">
                  <c:v>2009.0</c:v>
                </c:pt>
                <c:pt idx="1">
                  <c:v>2010.0</c:v>
                </c:pt>
                <c:pt idx="2">
                  <c:v>2011.0</c:v>
                </c:pt>
                <c:pt idx="3">
                  <c:v>2012.0</c:v>
                </c:pt>
                <c:pt idx="4">
                  <c:v>2013.0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50344.0</c:v>
                </c:pt>
                <c:pt idx="1">
                  <c:v>126956.0</c:v>
                </c:pt>
                <c:pt idx="2">
                  <c:v>59445.0</c:v>
                </c:pt>
                <c:pt idx="3">
                  <c:v>58167.0</c:v>
                </c:pt>
                <c:pt idx="4">
                  <c:v>63288.0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2885080"/>
        <c:axId val="-2131641448"/>
      </c:lineChart>
      <c:catAx>
        <c:axId val="-2132885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31641448"/>
        <c:crosses val="autoZero"/>
        <c:auto val="1"/>
        <c:lblAlgn val="ctr"/>
        <c:lblOffset val="100"/>
        <c:noMultiLvlLbl val="0"/>
      </c:catAx>
      <c:valAx>
        <c:axId val="-2131641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328850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819121-B6A9-8A40-BD05-7138B1663E0A}" type="datetimeFigureOut">
              <a:rPr lang="en-US" smtClean="0"/>
              <a:pPr/>
              <a:t>4/29/14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F8694-5C1C-5A4D-B000-5F0C03153A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833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9619BC-641C-B14C-8B2E-7B2FF1FE83BF}" type="datetimeFigureOut">
              <a:rPr lang="en-US" smtClean="0"/>
              <a:pPr/>
              <a:t>4/29/14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666CB-9AE9-2141-B6BA-9C6592548A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691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666CB-9AE9-2141-B6BA-9C6592548AA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012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Please note that Director</a:t>
            </a:r>
            <a:r>
              <a:rPr lang="en-US" baseline="0" dirty="0" smtClean="0"/>
              <a:t> fees have dropped to zero, as the Board has chosen to not accept the reimbursement due.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Merging with another District </a:t>
            </a:r>
            <a:r>
              <a:rPr lang="en-US" i="1" baseline="0" dirty="0" smtClean="0"/>
              <a:t>might</a:t>
            </a:r>
            <a:r>
              <a:rPr lang="en-US" i="0" baseline="0" dirty="0" smtClean="0"/>
              <a:t> lower some of the “fixed” administrative costs. However, most Districts use a user-fee model which inherently has higher costs. Our Legal fees are lower than average. Our District Manager is the accountant, which makes accounting fees appear a bit higher than average, but overall results in savings as we don’t have a second post to pay for. </a:t>
            </a:r>
          </a:p>
          <a:p>
            <a:endParaRPr lang="en-US" i="0" baseline="0" dirty="0" smtClean="0"/>
          </a:p>
          <a:p>
            <a:r>
              <a:rPr lang="en-US" i="0" baseline="0" dirty="0" smtClean="0"/>
              <a:t>Note: merging with another District would eliminate the possibility of the District paying for anything having to do with the HOA signs. </a:t>
            </a:r>
          </a:p>
          <a:p>
            <a:endParaRPr lang="en-US" i="0" baseline="0" dirty="0" smtClean="0"/>
          </a:p>
          <a:p>
            <a:r>
              <a:rPr lang="en-US" i="0" baseline="0" dirty="0" smtClean="0"/>
              <a:t>Finally, before merging, a successor District may require expensive upgrades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666CB-9AE9-2141-B6BA-9C6592548AA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03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core problem is that we have been running a small deficit,</a:t>
            </a:r>
            <a:r>
              <a:rPr lang="en-US" baseline="0" dirty="0" smtClean="0"/>
              <a:t> rather than increasing our reserves. Eventually, a major repair will be required, and such repairs tend to be quite expensive (digging up streets, etc.). We have been proactive about our preventative maintenance so this is a fairly small chance in any given year. But over time, it is inevitable. It is difficult for a small District to obtain a line of credit, and repairs need to be paid for close to the time of service</a:t>
            </a:r>
            <a:r>
              <a:rPr lang="en-US" baseline="0" dirty="0" smtClean="0"/>
              <a:t>. Actuals </a:t>
            </a:r>
            <a:r>
              <a:rPr lang="en-US" baseline="0" smtClean="0"/>
              <a:t>except for 2013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Our biggest expense is not under our control, that is the fees due to process our wastewater. The processing facility determines our liability as a percentage of their costs.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666CB-9AE9-2141-B6BA-9C6592548AA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0658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666CB-9AE9-2141-B6BA-9C6592548AA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878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666CB-9AE9-2141-B6BA-9C6592548AA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731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baseline="0" dirty="0" smtClean="0"/>
              <a:t> one time increase would be larger than a floating increase, as we would not want to incur the cost of multiple elections … we would depend on forecasting multiple years ahead and need to act conservatively with respect to likely cost increases.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666CB-9AE9-2141-B6BA-9C6592548AA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6263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666CB-9AE9-2141-B6BA-9C6592548AA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3791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666CB-9AE9-2141-B6BA-9C6592548AA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585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69FC-280B-CB4D-9B2A-7447AB8D1F32}" type="datetimeFigureOut">
              <a:rPr lang="en-US" smtClean="0"/>
              <a:pPr/>
              <a:t>4/29/14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10C4-D9BC-1B47-86A8-B470B5E423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96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69FC-280B-CB4D-9B2A-7447AB8D1F32}" type="datetimeFigureOut">
              <a:rPr lang="en-US" smtClean="0"/>
              <a:pPr/>
              <a:t>4/29/14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10C4-D9BC-1B47-86A8-B470B5E423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2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69FC-280B-CB4D-9B2A-7447AB8D1F32}" type="datetimeFigureOut">
              <a:rPr lang="en-US" smtClean="0"/>
              <a:pPr/>
              <a:t>4/29/14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10C4-D9BC-1B47-86A8-B470B5E423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052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69FC-280B-CB4D-9B2A-7447AB8D1F32}" type="datetimeFigureOut">
              <a:rPr lang="en-US" smtClean="0"/>
              <a:pPr/>
              <a:t>4/29/14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10C4-D9BC-1B47-86A8-B470B5E423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522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69FC-280B-CB4D-9B2A-7447AB8D1F32}" type="datetimeFigureOut">
              <a:rPr lang="en-US" smtClean="0"/>
              <a:pPr/>
              <a:t>4/29/14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10C4-D9BC-1B47-86A8-B470B5E423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85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69FC-280B-CB4D-9B2A-7447AB8D1F32}" type="datetimeFigureOut">
              <a:rPr lang="en-US" smtClean="0"/>
              <a:pPr/>
              <a:t>4/29/14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10C4-D9BC-1B47-86A8-B470B5E423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16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69FC-280B-CB4D-9B2A-7447AB8D1F32}" type="datetimeFigureOut">
              <a:rPr lang="en-US" smtClean="0"/>
              <a:pPr/>
              <a:t>4/29/14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10C4-D9BC-1B47-86A8-B470B5E423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136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69FC-280B-CB4D-9B2A-7447AB8D1F32}" type="datetimeFigureOut">
              <a:rPr lang="en-US" smtClean="0"/>
              <a:pPr/>
              <a:t>4/29/14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10C4-D9BC-1B47-86A8-B470B5E423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912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69FC-280B-CB4D-9B2A-7447AB8D1F32}" type="datetimeFigureOut">
              <a:rPr lang="en-US" smtClean="0"/>
              <a:pPr/>
              <a:t>4/29/14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10C4-D9BC-1B47-86A8-B470B5E423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066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69FC-280B-CB4D-9B2A-7447AB8D1F32}" type="datetimeFigureOut">
              <a:rPr lang="en-US" smtClean="0"/>
              <a:pPr/>
              <a:t>4/29/14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10C4-D9BC-1B47-86A8-B470B5E423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57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69FC-280B-CB4D-9B2A-7447AB8D1F32}" type="datetimeFigureOut">
              <a:rPr lang="en-US" smtClean="0"/>
              <a:pPr/>
              <a:t>4/29/14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10C4-D9BC-1B47-86A8-B470B5E423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934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A69FC-280B-CB4D-9B2A-7447AB8D1F32}" type="datetimeFigureOut">
              <a:rPr lang="en-US" smtClean="0"/>
              <a:pPr/>
              <a:t>4/29/14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710C4-D9BC-1B47-86A8-B470B5E423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175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Cherry Hills North </a:t>
            </a:r>
            <a:br>
              <a:rPr lang="en-US" dirty="0" smtClean="0"/>
            </a:br>
            <a:r>
              <a:rPr lang="en-US" dirty="0" smtClean="0"/>
              <a:t>Metropolitan District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Special Meeting April 29,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483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the $ go?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29398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problem?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335254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65022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Raise taxes once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Allow flexibility to adjust as necessary within limits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Keep taxes at current level, but supplement District revenues with common “user fee”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080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Fees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would be billed periodically</a:t>
            </a:r>
          </a:p>
          <a:p>
            <a:r>
              <a:rPr lang="en-US" dirty="0" smtClean="0"/>
              <a:t>These can change without a ballot</a:t>
            </a:r>
          </a:p>
          <a:p>
            <a:r>
              <a:rPr lang="en-US" dirty="0" smtClean="0"/>
              <a:t>Costs of administration are higher</a:t>
            </a:r>
          </a:p>
          <a:p>
            <a:r>
              <a:rPr lang="en-US" dirty="0" smtClean="0"/>
              <a:t>Costs to Homeowner are higher, as user fees aren’t Federal Tax deductible the way local taxes 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134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time tax increase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Would be higher than floating (or adjustable) mill levy</a:t>
            </a:r>
          </a:p>
          <a:p>
            <a:r>
              <a:rPr lang="en-US" dirty="0" smtClean="0"/>
              <a:t>Could not be increased without another election</a:t>
            </a:r>
          </a:p>
          <a:p>
            <a:r>
              <a:rPr lang="en-US" dirty="0" smtClean="0"/>
              <a:t>Elections have historically had non-trivial costs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332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 (adjustable) 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Enables the Board to most closely match income with expenses</a:t>
            </a:r>
          </a:p>
          <a:p>
            <a:r>
              <a:rPr lang="en-US" dirty="0" smtClean="0"/>
              <a:t>Requires “faith” on the part of Homeowners that future Boards won’t abuse the flexibility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631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need from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approach appeals most to you? To minimize the election cost(s) we want to know what is likely to pass</a:t>
            </a:r>
          </a:p>
          <a:p>
            <a:r>
              <a:rPr lang="en-US" dirty="0" smtClean="0"/>
              <a:t>Please note: if we do not have a ballot solution, we will be required to adopt a user-fee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203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525</Words>
  <Application>Microsoft Macintosh PowerPoint</Application>
  <PresentationFormat>Letter Paper (8.5x11 in)</PresentationFormat>
  <Paragraphs>43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Cherry Hills North  Metropolitan District</vt:lpstr>
      <vt:lpstr>Where do the $ go?</vt:lpstr>
      <vt:lpstr>What’s the problem?</vt:lpstr>
      <vt:lpstr>What can we do?</vt:lpstr>
      <vt:lpstr>User Fees</vt:lpstr>
      <vt:lpstr>One time tax increase</vt:lpstr>
      <vt:lpstr>Floating (adjustable) tax</vt:lpstr>
      <vt:lpstr>What we need from YOU</vt:lpstr>
    </vt:vector>
  </TitlesOfParts>
  <Company>EMC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Cherry Hills North Metropolitan District 2014</dc:title>
  <dc:creator>Keith Bierman</dc:creator>
  <cp:lastModifiedBy>Keith Bierman</cp:lastModifiedBy>
  <cp:revision>6</cp:revision>
  <cp:lastPrinted>2014-04-29T19:55:05Z</cp:lastPrinted>
  <dcterms:created xsi:type="dcterms:W3CDTF">2014-04-22T19:08:53Z</dcterms:created>
  <dcterms:modified xsi:type="dcterms:W3CDTF">2014-04-29T19:55:13Z</dcterms:modified>
</cp:coreProperties>
</file>