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hb:Dropbox:MetroDistrict:Budgets:CHN%20Budget%202014-pie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11</a:t>
            </a:r>
            <a:r>
              <a:rPr lang="en-US" baseline="0"/>
              <a:t> Year simplified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'ACTUAL COLUMN ALL YRS'!$O$15:$O$22</c:f>
              <c:strCache>
                <c:ptCount val="8"/>
                <c:pt idx="0">
                  <c:v>Accounting</c:v>
                </c:pt>
                <c:pt idx="1">
                  <c:v>Tax++</c:v>
                </c:pt>
                <c:pt idx="2">
                  <c:v>Directors</c:v>
                </c:pt>
                <c:pt idx="3">
                  <c:v>Legal</c:v>
                </c:pt>
                <c:pt idx="4">
                  <c:v>PM</c:v>
                </c:pt>
                <c:pt idx="5">
                  <c:v>repairs++</c:v>
                </c:pt>
                <c:pt idx="6">
                  <c:v>sewer++</c:v>
                </c:pt>
                <c:pt idx="7">
                  <c:v>utilties</c:v>
                </c:pt>
              </c:strCache>
            </c:strRef>
          </c:cat>
          <c:val>
            <c:numRef>
              <c:f>'ACTUAL COLUMN ALL YRS'!$P$15:$P$22</c:f>
              <c:numCache>
                <c:formatCode>_("$"* #,##0_);_("$"* \(#,##0\);_("$"* "-"??_);_(@_)</c:formatCode>
                <c:ptCount val="8"/>
                <c:pt idx="0">
                  <c:v>54904.0</c:v>
                </c:pt>
                <c:pt idx="1">
                  <c:v>34039.0</c:v>
                </c:pt>
                <c:pt idx="2">
                  <c:v>18102.0</c:v>
                </c:pt>
                <c:pt idx="3">
                  <c:v>18979.0</c:v>
                </c:pt>
                <c:pt idx="4">
                  <c:v>83638.0</c:v>
                </c:pt>
                <c:pt idx="5">
                  <c:v>119552.0</c:v>
                </c:pt>
                <c:pt idx="6">
                  <c:v>231397.0</c:v>
                </c:pt>
                <c:pt idx="7">
                  <c:v>25319.0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19121-B6A9-8A40-BD05-7138B1663E0A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8694-5C1C-5A4D-B000-5F0C0315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3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619BC-641C-B14C-8B2E-7B2FF1FE83BF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666CB-9AE9-2141-B6BA-9C6592548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note that Director</a:t>
            </a:r>
            <a:r>
              <a:rPr lang="en-US" baseline="0" dirty="0" smtClean="0"/>
              <a:t> fees have dropped to zero, as the Board has chosen to not accept the reimbursement due.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Merging with another District </a:t>
            </a:r>
            <a:r>
              <a:rPr lang="en-US" i="1" baseline="0" dirty="0" smtClean="0"/>
              <a:t>might</a:t>
            </a:r>
            <a:r>
              <a:rPr lang="en-US" i="0" baseline="0" dirty="0" smtClean="0"/>
              <a:t> lower some of the “fixed” administrative costs. However, most Districts use a user-fee model which inherently has higher costs. Our Legal fees are lower than </a:t>
            </a:r>
            <a:r>
              <a:rPr lang="en-US" i="0" baseline="0" dirty="0" smtClean="0"/>
              <a:t>average. Our </a:t>
            </a:r>
            <a:r>
              <a:rPr lang="en-US" i="0" baseline="0" dirty="0" smtClean="0"/>
              <a:t>District Manager is the accountant, </a:t>
            </a:r>
            <a:r>
              <a:rPr lang="en-US" i="0" baseline="0" dirty="0" smtClean="0"/>
              <a:t>which makes </a:t>
            </a:r>
            <a:r>
              <a:rPr lang="en-US" i="0" baseline="0" dirty="0" smtClean="0"/>
              <a:t>accounting fees appear a bit higher than </a:t>
            </a:r>
            <a:r>
              <a:rPr lang="en-US" i="0" baseline="0" dirty="0" smtClean="0"/>
              <a:t>average, but overall results in savings as we don’t have a second post to pay for.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Note: merging </a:t>
            </a:r>
            <a:r>
              <a:rPr lang="en-US" i="0" baseline="0" dirty="0" smtClean="0"/>
              <a:t>with another District would eliminate the possibility of the District paying for anything having to do with the HOA signs. </a:t>
            </a:r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Finally</a:t>
            </a:r>
            <a:r>
              <a:rPr lang="en-US" i="0" baseline="0" dirty="0" smtClean="0"/>
              <a:t>, before merging, a successor District may require expensive upgrades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0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core problem is that we have been running a small deficit,</a:t>
            </a:r>
            <a:r>
              <a:rPr lang="en-US" baseline="0" dirty="0" smtClean="0"/>
              <a:t> rather than increasing our reserves. Eventually, a major repair will be required, and such repairs tend to be quite expensive (digging up streets, etc.). We have been proactive about our preventative maintenance so this is a fairly small chance in any given year. But over time, it is inevitable. It is difficult for a small District to obtain a line of credit, and repairs need to be paid for close to the time of service.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biggest expense is not under our control, that is the fees due to process our wastewater. The processing facility determines our liability as a percentage of their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5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8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3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one time increase would be larger than a floating increase, as we would not want to incur the cost of multiple elections … we would depend on forecasting multiple years ahead and need to act conservatively with respect to likely cost increases.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2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79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6CB-9AE9-2141-B6BA-9C6592548A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2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69FC-280B-CB4D-9B2A-7447AB8D1F3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10C4-D9BC-1B47-86A8-B470B5E42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Cherry Hills North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Metropolitan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Meeting April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$ go?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39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updated spreadsheet with the gap analysis to generate appropriate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2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Raise taxes once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 flexibility to adjust as necessary within limits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Abandon taxation, adopt the more common “user fee”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8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would be billed periodically</a:t>
            </a:r>
          </a:p>
          <a:p>
            <a:r>
              <a:rPr lang="en-US" dirty="0" smtClean="0"/>
              <a:t>These can change without a ballot</a:t>
            </a:r>
          </a:p>
          <a:p>
            <a:r>
              <a:rPr lang="en-US" dirty="0" smtClean="0"/>
              <a:t>Costs of administration are higher</a:t>
            </a:r>
          </a:p>
          <a:p>
            <a:r>
              <a:rPr lang="en-US" dirty="0" smtClean="0"/>
              <a:t>Costs to Homeowner are higher, as user fees aren’t Federal Tax deductible the way local taxes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3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time tax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higher than floating</a:t>
            </a:r>
          </a:p>
          <a:p>
            <a:r>
              <a:rPr lang="en-US" dirty="0" smtClean="0"/>
              <a:t>Could not be </a:t>
            </a:r>
            <a:r>
              <a:rPr lang="en-US" dirty="0" smtClean="0"/>
              <a:t>increased without </a:t>
            </a:r>
            <a:r>
              <a:rPr lang="en-US" dirty="0" smtClean="0"/>
              <a:t>another election</a:t>
            </a:r>
          </a:p>
          <a:p>
            <a:r>
              <a:rPr lang="en-US" dirty="0" smtClean="0"/>
              <a:t>Elections have historically had non-trivial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3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the Board to most closely match income with expenses</a:t>
            </a:r>
          </a:p>
          <a:p>
            <a:r>
              <a:rPr lang="en-US" dirty="0" err="1" smtClean="0"/>
              <a:t>Requires“</a:t>
            </a:r>
            <a:r>
              <a:rPr lang="en-US" dirty="0" err="1" smtClean="0"/>
              <a:t>faith</a:t>
            </a:r>
            <a:r>
              <a:rPr lang="en-US" dirty="0" smtClean="0"/>
              <a:t>” that future Boards won’t abuse the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3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approach appeals most to you? To minimize the election </a:t>
            </a:r>
            <a:r>
              <a:rPr lang="en-US" dirty="0" smtClean="0"/>
              <a:t>cost(s) </a:t>
            </a:r>
            <a:r>
              <a:rPr lang="en-US" dirty="0" smtClean="0"/>
              <a:t>we want to know what is likely to pass</a:t>
            </a:r>
          </a:p>
          <a:p>
            <a:r>
              <a:rPr lang="en-US" dirty="0" smtClean="0"/>
              <a:t>Please note: if we do not have a ballot solution, we will be required to adopt a user-fee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0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511</Words>
  <Application>Microsoft Macintosh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Cherry Hills North  Metropolitan District</vt:lpstr>
      <vt:lpstr>Where do the $ go?</vt:lpstr>
      <vt:lpstr>What’s the problem?</vt:lpstr>
      <vt:lpstr>What can we do?</vt:lpstr>
      <vt:lpstr>User Fees</vt:lpstr>
      <vt:lpstr>One time tax increase</vt:lpstr>
      <vt:lpstr>Floating tax</vt:lpstr>
      <vt:lpstr>What we need from YOU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Cherry Hills North Metropolitan District 2014</dc:title>
  <dc:creator>Keith Bierman</dc:creator>
  <cp:lastModifiedBy>Keith  Bierman</cp:lastModifiedBy>
  <cp:revision>3</cp:revision>
  <cp:lastPrinted>2014-04-28T17:03:03Z</cp:lastPrinted>
  <dcterms:created xsi:type="dcterms:W3CDTF">2014-04-22T19:08:53Z</dcterms:created>
  <dcterms:modified xsi:type="dcterms:W3CDTF">2014-04-28T17:03:08Z</dcterms:modified>
</cp:coreProperties>
</file>